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695505b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695505b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d3d716ab6_1_15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1d3d716ab6_1_15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a20449c21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1a20449c21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a20449c21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1a20449c21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a20449c21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1a20449c21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d3d716ab6_1_1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1d3d716ab6_1_1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d3d716ab6_1_1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1d3d716ab6_1_1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d3d716ab6_1_15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1d3d716ab6_1_15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a20449c21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1a20449c21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a20449c21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1a20449c21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dccee0afe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1dccee0afe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a20449c21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1a20449c21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a20449c2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1a20449c2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a20449c21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1a20449c21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">
  <p:cSld name="1_004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" name="Google Shape;10;p2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5080379" y="0"/>
            <a:ext cx="406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Custom Layout">
  <p:cSld name="36_Custom Layo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>
            <p:ph idx="2" type="pic"/>
          </p:nvPr>
        </p:nvSpPr>
        <p:spPr>
          <a:xfrm>
            <a:off x="4125686" y="681763"/>
            <a:ext cx="2479800" cy="3699000"/>
          </a:xfrm>
          <a:prstGeom prst="roundRect">
            <a:avLst>
              <a:gd fmla="val 2679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1" name="Google Shape;51;p11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1"/>
          <p:cNvSpPr/>
          <p:nvPr>
            <p:ph idx="3" type="pic"/>
          </p:nvPr>
        </p:nvSpPr>
        <p:spPr>
          <a:xfrm>
            <a:off x="268854" y="2765323"/>
            <a:ext cx="3738300" cy="1615500"/>
          </a:xfrm>
          <a:prstGeom prst="roundRect">
            <a:avLst>
              <a:gd fmla="val 4435" name="adj"/>
            </a:avLst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>
            <p:ph idx="2" type="pic"/>
          </p:nvPr>
        </p:nvSpPr>
        <p:spPr>
          <a:xfrm>
            <a:off x="0" y="0"/>
            <a:ext cx="3439200" cy="22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2"/>
          <p:cNvSpPr/>
          <p:nvPr>
            <p:ph idx="3" type="pic"/>
          </p:nvPr>
        </p:nvSpPr>
        <p:spPr>
          <a:xfrm>
            <a:off x="3439319" y="0"/>
            <a:ext cx="3439200" cy="22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7" name="Google Shape;57;p12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>
            <p:ph idx="2" type="pic"/>
          </p:nvPr>
        </p:nvSpPr>
        <p:spPr>
          <a:xfrm>
            <a:off x="254452" y="1563864"/>
            <a:ext cx="21168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3"/>
          <p:cNvSpPr/>
          <p:nvPr>
            <p:ph idx="3" type="pic"/>
          </p:nvPr>
        </p:nvSpPr>
        <p:spPr>
          <a:xfrm>
            <a:off x="2427180" y="1563864"/>
            <a:ext cx="21168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3"/>
          <p:cNvSpPr/>
          <p:nvPr>
            <p:ph idx="4" type="pic"/>
          </p:nvPr>
        </p:nvSpPr>
        <p:spPr>
          <a:xfrm>
            <a:off x="4599908" y="1563864"/>
            <a:ext cx="21168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13"/>
          <p:cNvSpPr/>
          <p:nvPr>
            <p:ph idx="5" type="pic"/>
          </p:nvPr>
        </p:nvSpPr>
        <p:spPr>
          <a:xfrm>
            <a:off x="6772634" y="1563864"/>
            <a:ext cx="21168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13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>
            <p:ph idx="2" type="pic"/>
          </p:nvPr>
        </p:nvSpPr>
        <p:spPr>
          <a:xfrm>
            <a:off x="2623235" y="712489"/>
            <a:ext cx="2311500" cy="2101200"/>
          </a:xfrm>
          <a:prstGeom prst="roundRect">
            <a:avLst>
              <a:gd fmla="val 442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4"/>
          <p:cNvSpPr/>
          <p:nvPr>
            <p:ph idx="3" type="pic"/>
          </p:nvPr>
        </p:nvSpPr>
        <p:spPr>
          <a:xfrm>
            <a:off x="257860" y="2956209"/>
            <a:ext cx="4676700" cy="1378200"/>
          </a:xfrm>
          <a:prstGeom prst="roundRect">
            <a:avLst>
              <a:gd fmla="val 442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9" name="Google Shape;69;p14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4"/>
          <p:cNvSpPr/>
          <p:nvPr/>
        </p:nvSpPr>
        <p:spPr>
          <a:xfrm>
            <a:off x="257860" y="271516"/>
            <a:ext cx="799670" cy="135715"/>
          </a:xfrm>
          <a:custGeom>
            <a:rect b="b" l="l" r="r" t="t"/>
            <a:pathLst>
              <a:path extrusionOk="0" h="441350" w="2600554">
                <a:moveTo>
                  <a:pt x="1430503" y="87782"/>
                </a:moveTo>
                <a:lnTo>
                  <a:pt x="1430503" y="235915"/>
                </a:lnTo>
                <a:lnTo>
                  <a:pt x="1510970" y="235915"/>
                </a:lnTo>
                <a:cubicBezTo>
                  <a:pt x="1540637" y="235915"/>
                  <a:pt x="1563193" y="229514"/>
                  <a:pt x="1578636" y="216713"/>
                </a:cubicBezTo>
                <a:cubicBezTo>
                  <a:pt x="1594079" y="203911"/>
                  <a:pt x="1601800" y="185725"/>
                  <a:pt x="1601800" y="162154"/>
                </a:cubicBezTo>
                <a:cubicBezTo>
                  <a:pt x="1601800" y="138176"/>
                  <a:pt x="1594079" y="119786"/>
                  <a:pt x="1578636" y="106985"/>
                </a:cubicBezTo>
                <a:cubicBezTo>
                  <a:pt x="1563193" y="94183"/>
                  <a:pt x="1540637" y="87782"/>
                  <a:pt x="1510970" y="87782"/>
                </a:cubicBezTo>
                <a:close/>
                <a:moveTo>
                  <a:pt x="573253" y="87782"/>
                </a:moveTo>
                <a:lnTo>
                  <a:pt x="573253" y="236525"/>
                </a:lnTo>
                <a:lnTo>
                  <a:pt x="653720" y="236525"/>
                </a:lnTo>
                <a:cubicBezTo>
                  <a:pt x="683387" y="236525"/>
                  <a:pt x="705942" y="230022"/>
                  <a:pt x="721386" y="217018"/>
                </a:cubicBezTo>
                <a:cubicBezTo>
                  <a:pt x="736829" y="204013"/>
                  <a:pt x="744550" y="185725"/>
                  <a:pt x="744550" y="162154"/>
                </a:cubicBezTo>
                <a:cubicBezTo>
                  <a:pt x="744550" y="138176"/>
                  <a:pt x="736829" y="119786"/>
                  <a:pt x="721386" y="106985"/>
                </a:cubicBezTo>
                <a:cubicBezTo>
                  <a:pt x="705942" y="94183"/>
                  <a:pt x="683387" y="87782"/>
                  <a:pt x="653720" y="87782"/>
                </a:cubicBezTo>
                <a:close/>
                <a:moveTo>
                  <a:pt x="2367077" y="84124"/>
                </a:moveTo>
                <a:cubicBezTo>
                  <a:pt x="2341881" y="84124"/>
                  <a:pt x="2319122" y="89916"/>
                  <a:pt x="2298802" y="101498"/>
                </a:cubicBezTo>
                <a:cubicBezTo>
                  <a:pt x="2278482" y="113081"/>
                  <a:pt x="2262531" y="129235"/>
                  <a:pt x="2250949" y="149962"/>
                </a:cubicBezTo>
                <a:cubicBezTo>
                  <a:pt x="2239366" y="170688"/>
                  <a:pt x="2233575" y="194259"/>
                  <a:pt x="2233575" y="220675"/>
                </a:cubicBezTo>
                <a:cubicBezTo>
                  <a:pt x="2233575" y="247091"/>
                  <a:pt x="2239366" y="270662"/>
                  <a:pt x="2250949" y="291389"/>
                </a:cubicBezTo>
                <a:cubicBezTo>
                  <a:pt x="2262531" y="312115"/>
                  <a:pt x="2278482" y="328270"/>
                  <a:pt x="2298802" y="339852"/>
                </a:cubicBezTo>
                <a:cubicBezTo>
                  <a:pt x="2319122" y="351434"/>
                  <a:pt x="2341881" y="357226"/>
                  <a:pt x="2367077" y="357226"/>
                </a:cubicBezTo>
                <a:cubicBezTo>
                  <a:pt x="2392274" y="357226"/>
                  <a:pt x="2415033" y="351434"/>
                  <a:pt x="2435353" y="339852"/>
                </a:cubicBezTo>
                <a:cubicBezTo>
                  <a:pt x="2455673" y="328270"/>
                  <a:pt x="2471624" y="312115"/>
                  <a:pt x="2483206" y="291389"/>
                </a:cubicBezTo>
                <a:cubicBezTo>
                  <a:pt x="2494788" y="270662"/>
                  <a:pt x="2500580" y="247091"/>
                  <a:pt x="2500580" y="220675"/>
                </a:cubicBezTo>
                <a:cubicBezTo>
                  <a:pt x="2500580" y="194259"/>
                  <a:pt x="2494788" y="170688"/>
                  <a:pt x="2483206" y="149962"/>
                </a:cubicBezTo>
                <a:cubicBezTo>
                  <a:pt x="2471624" y="129235"/>
                  <a:pt x="2455673" y="113081"/>
                  <a:pt x="2435353" y="101498"/>
                </a:cubicBezTo>
                <a:cubicBezTo>
                  <a:pt x="2415033" y="89916"/>
                  <a:pt x="2392274" y="84124"/>
                  <a:pt x="2367077" y="84124"/>
                </a:cubicBezTo>
                <a:close/>
                <a:moveTo>
                  <a:pt x="1731264" y="7315"/>
                </a:moveTo>
                <a:lnTo>
                  <a:pt x="2103121" y="7315"/>
                </a:lnTo>
                <a:lnTo>
                  <a:pt x="2103121" y="87782"/>
                </a:lnTo>
                <a:lnTo>
                  <a:pt x="1966570" y="87782"/>
                </a:lnTo>
                <a:lnTo>
                  <a:pt x="1966570" y="434035"/>
                </a:lnTo>
                <a:lnTo>
                  <a:pt x="1867815" y="434035"/>
                </a:lnTo>
                <a:lnTo>
                  <a:pt x="1867815" y="87782"/>
                </a:lnTo>
                <a:lnTo>
                  <a:pt x="1731264" y="87782"/>
                </a:lnTo>
                <a:close/>
                <a:moveTo>
                  <a:pt x="1331748" y="7315"/>
                </a:moveTo>
                <a:lnTo>
                  <a:pt x="1516456" y="7315"/>
                </a:lnTo>
                <a:cubicBezTo>
                  <a:pt x="1554252" y="7315"/>
                  <a:pt x="1587068" y="13614"/>
                  <a:pt x="1614907" y="26212"/>
                </a:cubicBezTo>
                <a:cubicBezTo>
                  <a:pt x="1642745" y="38811"/>
                  <a:pt x="1664183" y="56692"/>
                  <a:pt x="1679220" y="79857"/>
                </a:cubicBezTo>
                <a:cubicBezTo>
                  <a:pt x="1694256" y="103022"/>
                  <a:pt x="1701775" y="130454"/>
                  <a:pt x="1701775" y="162154"/>
                </a:cubicBezTo>
                <a:cubicBezTo>
                  <a:pt x="1701775" y="193446"/>
                  <a:pt x="1694256" y="220777"/>
                  <a:pt x="1679220" y="244145"/>
                </a:cubicBezTo>
                <a:cubicBezTo>
                  <a:pt x="1664183" y="267513"/>
                  <a:pt x="1642745" y="285394"/>
                  <a:pt x="1614907" y="297790"/>
                </a:cubicBezTo>
                <a:cubicBezTo>
                  <a:pt x="1587068" y="310185"/>
                  <a:pt x="1554252" y="316382"/>
                  <a:pt x="1516456" y="316382"/>
                </a:cubicBezTo>
                <a:lnTo>
                  <a:pt x="1430503" y="316382"/>
                </a:lnTo>
                <a:lnTo>
                  <a:pt x="1430503" y="434035"/>
                </a:lnTo>
                <a:lnTo>
                  <a:pt x="1331748" y="434035"/>
                </a:lnTo>
                <a:close/>
                <a:moveTo>
                  <a:pt x="863041" y="7315"/>
                </a:moveTo>
                <a:lnTo>
                  <a:pt x="967893" y="7315"/>
                </a:lnTo>
                <a:lnTo>
                  <a:pt x="1081888" y="196901"/>
                </a:lnTo>
                <a:lnTo>
                  <a:pt x="1195883" y="7315"/>
                </a:lnTo>
                <a:lnTo>
                  <a:pt x="1292809" y="7315"/>
                </a:lnTo>
                <a:lnTo>
                  <a:pt x="1126998" y="282854"/>
                </a:lnTo>
                <a:lnTo>
                  <a:pt x="1126998" y="434035"/>
                </a:lnTo>
                <a:lnTo>
                  <a:pt x="1028243" y="434035"/>
                </a:lnTo>
                <a:lnTo>
                  <a:pt x="1028243" y="281635"/>
                </a:lnTo>
                <a:close/>
                <a:moveTo>
                  <a:pt x="474498" y="7315"/>
                </a:moveTo>
                <a:lnTo>
                  <a:pt x="659206" y="7315"/>
                </a:lnTo>
                <a:cubicBezTo>
                  <a:pt x="697002" y="7315"/>
                  <a:pt x="729818" y="13614"/>
                  <a:pt x="757657" y="26212"/>
                </a:cubicBezTo>
                <a:cubicBezTo>
                  <a:pt x="785495" y="38811"/>
                  <a:pt x="806933" y="56692"/>
                  <a:pt x="821970" y="79857"/>
                </a:cubicBezTo>
                <a:cubicBezTo>
                  <a:pt x="837007" y="103022"/>
                  <a:pt x="844525" y="130454"/>
                  <a:pt x="844525" y="162154"/>
                </a:cubicBezTo>
                <a:cubicBezTo>
                  <a:pt x="844525" y="193853"/>
                  <a:pt x="836905" y="221183"/>
                  <a:pt x="821665" y="244145"/>
                </a:cubicBezTo>
                <a:cubicBezTo>
                  <a:pt x="806425" y="267106"/>
                  <a:pt x="784784" y="284683"/>
                  <a:pt x="756742" y="296875"/>
                </a:cubicBezTo>
                <a:lnTo>
                  <a:pt x="852450" y="434035"/>
                </a:lnTo>
                <a:lnTo>
                  <a:pt x="746379" y="434035"/>
                </a:lnTo>
                <a:lnTo>
                  <a:pt x="664083" y="315163"/>
                </a:lnTo>
                <a:lnTo>
                  <a:pt x="659206" y="315163"/>
                </a:lnTo>
                <a:lnTo>
                  <a:pt x="573253" y="315163"/>
                </a:lnTo>
                <a:lnTo>
                  <a:pt x="573253" y="434035"/>
                </a:lnTo>
                <a:lnTo>
                  <a:pt x="474498" y="434035"/>
                </a:lnTo>
                <a:close/>
                <a:moveTo>
                  <a:pt x="2367077" y="0"/>
                </a:moveTo>
                <a:cubicBezTo>
                  <a:pt x="2411375" y="0"/>
                  <a:pt x="2451202" y="9550"/>
                  <a:pt x="2486559" y="28651"/>
                </a:cubicBezTo>
                <a:cubicBezTo>
                  <a:pt x="2521916" y="47752"/>
                  <a:pt x="2549754" y="74066"/>
                  <a:pt x="2570074" y="107594"/>
                </a:cubicBezTo>
                <a:cubicBezTo>
                  <a:pt x="2590394" y="141122"/>
                  <a:pt x="2600554" y="178816"/>
                  <a:pt x="2600554" y="220675"/>
                </a:cubicBezTo>
                <a:cubicBezTo>
                  <a:pt x="2600554" y="262534"/>
                  <a:pt x="2590394" y="300228"/>
                  <a:pt x="2570074" y="333756"/>
                </a:cubicBezTo>
                <a:cubicBezTo>
                  <a:pt x="2549754" y="367284"/>
                  <a:pt x="2521916" y="393598"/>
                  <a:pt x="2486559" y="412699"/>
                </a:cubicBezTo>
                <a:cubicBezTo>
                  <a:pt x="2451202" y="431800"/>
                  <a:pt x="2411375" y="441350"/>
                  <a:pt x="2367077" y="441350"/>
                </a:cubicBezTo>
                <a:cubicBezTo>
                  <a:pt x="2322780" y="441350"/>
                  <a:pt x="2282851" y="431800"/>
                  <a:pt x="2247291" y="412699"/>
                </a:cubicBezTo>
                <a:cubicBezTo>
                  <a:pt x="2211731" y="393598"/>
                  <a:pt x="2183893" y="367284"/>
                  <a:pt x="2163776" y="333756"/>
                </a:cubicBezTo>
                <a:cubicBezTo>
                  <a:pt x="2143659" y="300228"/>
                  <a:pt x="2133601" y="262534"/>
                  <a:pt x="2133601" y="220675"/>
                </a:cubicBezTo>
                <a:cubicBezTo>
                  <a:pt x="2133601" y="178816"/>
                  <a:pt x="2143659" y="141122"/>
                  <a:pt x="2163776" y="107594"/>
                </a:cubicBezTo>
                <a:cubicBezTo>
                  <a:pt x="2183893" y="74066"/>
                  <a:pt x="2211731" y="47752"/>
                  <a:pt x="2247291" y="28651"/>
                </a:cubicBezTo>
                <a:cubicBezTo>
                  <a:pt x="2282851" y="9550"/>
                  <a:pt x="2322780" y="0"/>
                  <a:pt x="2367077" y="0"/>
                </a:cubicBezTo>
                <a:close/>
                <a:moveTo>
                  <a:pt x="231648" y="0"/>
                </a:moveTo>
                <a:cubicBezTo>
                  <a:pt x="268631" y="0"/>
                  <a:pt x="302057" y="6502"/>
                  <a:pt x="331927" y="19507"/>
                </a:cubicBezTo>
                <a:cubicBezTo>
                  <a:pt x="361798" y="32512"/>
                  <a:pt x="386893" y="51206"/>
                  <a:pt x="407213" y="75590"/>
                </a:cubicBezTo>
                <a:lnTo>
                  <a:pt x="343815" y="134112"/>
                </a:lnTo>
                <a:cubicBezTo>
                  <a:pt x="314960" y="100787"/>
                  <a:pt x="279197" y="84124"/>
                  <a:pt x="236525" y="84124"/>
                </a:cubicBezTo>
                <a:cubicBezTo>
                  <a:pt x="210109" y="84124"/>
                  <a:pt x="186538" y="89916"/>
                  <a:pt x="165811" y="101498"/>
                </a:cubicBezTo>
                <a:cubicBezTo>
                  <a:pt x="145085" y="113081"/>
                  <a:pt x="128931" y="129235"/>
                  <a:pt x="117348" y="149962"/>
                </a:cubicBezTo>
                <a:cubicBezTo>
                  <a:pt x="105766" y="170688"/>
                  <a:pt x="99975" y="194259"/>
                  <a:pt x="99975" y="220675"/>
                </a:cubicBezTo>
                <a:cubicBezTo>
                  <a:pt x="99975" y="247091"/>
                  <a:pt x="105766" y="270662"/>
                  <a:pt x="117348" y="291389"/>
                </a:cubicBezTo>
                <a:cubicBezTo>
                  <a:pt x="128931" y="312115"/>
                  <a:pt x="145085" y="328270"/>
                  <a:pt x="165811" y="339852"/>
                </a:cubicBezTo>
                <a:cubicBezTo>
                  <a:pt x="186538" y="351434"/>
                  <a:pt x="210109" y="357226"/>
                  <a:pt x="236525" y="357226"/>
                </a:cubicBezTo>
                <a:cubicBezTo>
                  <a:pt x="279197" y="357226"/>
                  <a:pt x="314960" y="340360"/>
                  <a:pt x="343815" y="306629"/>
                </a:cubicBezTo>
                <a:lnTo>
                  <a:pt x="407213" y="365150"/>
                </a:lnTo>
                <a:cubicBezTo>
                  <a:pt x="386893" y="389941"/>
                  <a:pt x="361696" y="408838"/>
                  <a:pt x="331623" y="421843"/>
                </a:cubicBezTo>
                <a:cubicBezTo>
                  <a:pt x="301549" y="434848"/>
                  <a:pt x="268021" y="441350"/>
                  <a:pt x="231039" y="441350"/>
                </a:cubicBezTo>
                <a:cubicBezTo>
                  <a:pt x="187554" y="441350"/>
                  <a:pt x="148235" y="431902"/>
                  <a:pt x="113081" y="413004"/>
                </a:cubicBezTo>
                <a:cubicBezTo>
                  <a:pt x="77927" y="394106"/>
                  <a:pt x="50292" y="367894"/>
                  <a:pt x="30175" y="334366"/>
                </a:cubicBezTo>
                <a:cubicBezTo>
                  <a:pt x="10059" y="300838"/>
                  <a:pt x="0" y="262941"/>
                  <a:pt x="0" y="220675"/>
                </a:cubicBezTo>
                <a:cubicBezTo>
                  <a:pt x="0" y="178410"/>
                  <a:pt x="10059" y="140513"/>
                  <a:pt x="30175" y="106985"/>
                </a:cubicBezTo>
                <a:cubicBezTo>
                  <a:pt x="50292" y="73456"/>
                  <a:pt x="77927" y="47244"/>
                  <a:pt x="113081" y="28346"/>
                </a:cubicBezTo>
                <a:cubicBezTo>
                  <a:pt x="148235" y="9448"/>
                  <a:pt x="187757" y="0"/>
                  <a:pt x="2316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>
            <p:ph idx="2" type="pic"/>
          </p:nvPr>
        </p:nvSpPr>
        <p:spPr>
          <a:xfrm>
            <a:off x="5872163" y="0"/>
            <a:ext cx="3271800" cy="1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5"/>
          <p:cNvSpPr/>
          <p:nvPr>
            <p:ph idx="3" type="pic"/>
          </p:nvPr>
        </p:nvSpPr>
        <p:spPr>
          <a:xfrm>
            <a:off x="5872163" y="1726176"/>
            <a:ext cx="3271800" cy="1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" name="Google Shape;74;p15"/>
          <p:cNvSpPr/>
          <p:nvPr>
            <p:ph idx="4" type="pic"/>
          </p:nvPr>
        </p:nvSpPr>
        <p:spPr>
          <a:xfrm>
            <a:off x="5872163" y="3452352"/>
            <a:ext cx="3271800" cy="1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6" name="Google Shape;76;p15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>
            <p:ph idx="2" type="pic"/>
          </p:nvPr>
        </p:nvSpPr>
        <p:spPr>
          <a:xfrm>
            <a:off x="4709360" y="954313"/>
            <a:ext cx="880200" cy="811800"/>
          </a:xfrm>
          <a:prstGeom prst="roundRect">
            <a:avLst>
              <a:gd fmla="val 3650" name="adj"/>
            </a:avLst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6"/>
          <p:cNvSpPr/>
          <p:nvPr>
            <p:ph idx="3" type="pic"/>
          </p:nvPr>
        </p:nvSpPr>
        <p:spPr>
          <a:xfrm>
            <a:off x="4709360" y="2232590"/>
            <a:ext cx="880200" cy="811800"/>
          </a:xfrm>
          <a:prstGeom prst="roundRect">
            <a:avLst>
              <a:gd fmla="val 3650" name="adj"/>
            </a:avLst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6"/>
          <p:cNvSpPr/>
          <p:nvPr>
            <p:ph idx="4" type="pic"/>
          </p:nvPr>
        </p:nvSpPr>
        <p:spPr>
          <a:xfrm>
            <a:off x="4709360" y="3510868"/>
            <a:ext cx="880200" cy="811800"/>
          </a:xfrm>
          <a:prstGeom prst="roundRect">
            <a:avLst>
              <a:gd fmla="val 3650" name="adj"/>
            </a:avLst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">
  <p:cSld name="1_004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85" name="Google Shape;85;p17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/>
          <p:nvPr>
            <p:ph idx="2" type="pic"/>
          </p:nvPr>
        </p:nvSpPr>
        <p:spPr>
          <a:xfrm>
            <a:off x="4343401" y="0"/>
            <a:ext cx="480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rpo 1">
  <p:cSld name="TITLE_AND_BOD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>
            <p:ph idx="2" type="pic"/>
          </p:nvPr>
        </p:nvSpPr>
        <p:spPr>
          <a:xfrm>
            <a:off x="4646053" y="1"/>
            <a:ext cx="4497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>
            <p:ph idx="2" type="pic"/>
          </p:nvPr>
        </p:nvSpPr>
        <p:spPr>
          <a:xfrm>
            <a:off x="4223657" y="0"/>
            <a:ext cx="4920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257860" y="2622283"/>
            <a:ext cx="1684500" cy="1681800"/>
          </a:xfrm>
          <a:prstGeom prst="roundRect">
            <a:avLst>
              <a:gd fmla="val 365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5"/>
          <p:cNvSpPr/>
          <p:nvPr>
            <p:ph idx="3" type="pic"/>
          </p:nvPr>
        </p:nvSpPr>
        <p:spPr>
          <a:xfrm>
            <a:off x="2062847" y="2622283"/>
            <a:ext cx="1684500" cy="1681800"/>
          </a:xfrm>
          <a:prstGeom prst="roundRect">
            <a:avLst>
              <a:gd fmla="val 365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/>
          <p:nvPr>
            <p:ph idx="4" type="pic"/>
          </p:nvPr>
        </p:nvSpPr>
        <p:spPr>
          <a:xfrm>
            <a:off x="2062847" y="836621"/>
            <a:ext cx="1684500" cy="1681800"/>
          </a:xfrm>
          <a:prstGeom prst="roundRect">
            <a:avLst>
              <a:gd fmla="val 365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>
            <p:ph idx="2" type="pic"/>
          </p:nvPr>
        </p:nvSpPr>
        <p:spPr>
          <a:xfrm>
            <a:off x="2634018" y="1271588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7"/>
          <p:cNvSpPr/>
          <p:nvPr>
            <p:ph idx="3" type="pic"/>
          </p:nvPr>
        </p:nvSpPr>
        <p:spPr>
          <a:xfrm>
            <a:off x="0" y="1271588"/>
            <a:ext cx="2552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>
            <p:ph idx="2" type="pic"/>
          </p:nvPr>
        </p:nvSpPr>
        <p:spPr>
          <a:xfrm>
            <a:off x="264319" y="1371388"/>
            <a:ext cx="86154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7" name="Google Shape;37;p8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>
            <p:ph idx="2" type="pic"/>
          </p:nvPr>
        </p:nvSpPr>
        <p:spPr>
          <a:xfrm>
            <a:off x="7110413" y="0"/>
            <a:ext cx="2033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Custom Layout">
  <p:cSld name="47_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>
            <a:off x="6648451" y="-8647"/>
            <a:ext cx="24954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3" type="pic"/>
          </p:nvPr>
        </p:nvSpPr>
        <p:spPr>
          <a:xfrm>
            <a:off x="6648450" y="1660359"/>
            <a:ext cx="24954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" name="Google Shape;45;p10"/>
          <p:cNvSpPr/>
          <p:nvPr>
            <p:ph idx="4" type="pic"/>
          </p:nvPr>
        </p:nvSpPr>
        <p:spPr>
          <a:xfrm>
            <a:off x="6648449" y="3329364"/>
            <a:ext cx="24954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sz="9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1" type="ftr"/>
          </p:nvPr>
        </p:nvSpPr>
        <p:spPr>
          <a:xfrm>
            <a:off x="200025" y="4715901"/>
            <a:ext cx="1720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researchgate.net/publication/330756731_Music_instrument_recognition_using_deep_convolutional_neural_networks/link/5eb52f724585152169be944e/download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drive/folders/1F0pkDagiyfiyTBk2Pd2mcxXK5fHYeUtX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-50" y="4478875"/>
            <a:ext cx="9144000" cy="69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-50" y="0"/>
            <a:ext cx="9144000" cy="6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230925" y="1444775"/>
            <a:ext cx="85827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SPECTROGRAM ANALYSIS</a:t>
            </a:r>
            <a:endParaRPr sz="4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chemeClr val="accent1"/>
                </a:solidFill>
              </a:rPr>
              <a:t>FOR INSTRUMENT PITCH COMPARISON</a:t>
            </a:r>
            <a:endParaRPr b="1" sz="4800">
              <a:solidFill>
                <a:schemeClr val="accent1"/>
              </a:solidFill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154725" y="139275"/>
            <a:ext cx="34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6164925" y="4631275"/>
            <a:ext cx="27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SERGIO LATROFA </a:t>
            </a: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640584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3" name="Google Shape;103;p20"/>
          <p:cNvCxnSpPr/>
          <p:nvPr/>
        </p:nvCxnSpPr>
        <p:spPr>
          <a:xfrm>
            <a:off x="3599025" y="339375"/>
            <a:ext cx="5351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>
            <a:endCxn id="102" idx="1"/>
          </p:cNvCxnSpPr>
          <p:nvPr/>
        </p:nvCxnSpPr>
        <p:spPr>
          <a:xfrm>
            <a:off x="200925" y="4825675"/>
            <a:ext cx="5964000" cy="5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/>
        </p:nvSpPr>
        <p:spPr>
          <a:xfrm>
            <a:off x="5078734" y="3437980"/>
            <a:ext cx="2902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“One-sheet fire up your browser golden goose, or prairie doggig so come up with something buzzworthy.”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7" name="Google Shape;277;p29"/>
          <p:cNvGrpSpPr/>
          <p:nvPr/>
        </p:nvGrpSpPr>
        <p:grpSpPr>
          <a:xfrm>
            <a:off x="339532" y="1105621"/>
            <a:ext cx="1521225" cy="1146140"/>
            <a:chOff x="452363" y="1507716"/>
            <a:chExt cx="2028300" cy="1528187"/>
          </a:xfrm>
        </p:grpSpPr>
        <p:sp>
          <p:nvSpPr>
            <p:cNvPr id="278" name="Google Shape;278;p29"/>
            <p:cNvSpPr txBox="1"/>
            <p:nvPr/>
          </p:nvSpPr>
          <p:spPr>
            <a:xfrm>
              <a:off x="932434" y="1507716"/>
              <a:ext cx="106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2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45%</a:t>
              </a:r>
              <a:endParaRPr sz="1100"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452363" y="2058803"/>
              <a:ext cx="2028300" cy="9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Online transaction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Proactively brand corporate technology. Dramatically incubate multimedia based.</a:t>
              </a:r>
              <a:endParaRPr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81" name="Google Shape;281;p29"/>
          <p:cNvSpPr txBox="1"/>
          <p:nvPr>
            <p:ph idx="11" type="ftr"/>
          </p:nvPr>
        </p:nvSpPr>
        <p:spPr>
          <a:xfrm>
            <a:off x="200025" y="4715900"/>
            <a:ext cx="7948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</a:rPr>
              <a:t>SAME NOTE WITH DIFFERENT DYNAMICS </a:t>
            </a:r>
            <a:r>
              <a:rPr lang="it">
                <a:solidFill>
                  <a:schemeClr val="dk2"/>
                </a:solidFill>
              </a:rPr>
              <a:t>- Similarities among frequency bands is evident, intensity differs much.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160025" y="614500"/>
            <a:ext cx="8784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HARMONICS</a:t>
            </a: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SIMILAR SPECTROGRAMS</a:t>
            </a:r>
            <a:endParaRPr b="1" sz="1100"/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75" y="1291450"/>
            <a:ext cx="7335025" cy="3291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5" name="Google Shape;285;p29"/>
          <p:cNvSpPr/>
          <p:nvPr/>
        </p:nvSpPr>
        <p:spPr>
          <a:xfrm>
            <a:off x="0" y="5058775"/>
            <a:ext cx="9144000" cy="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/>
        </p:nvSpPr>
        <p:spPr>
          <a:xfrm>
            <a:off x="5078734" y="3437980"/>
            <a:ext cx="2902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“One-sheet fire up your browser golden goose, or prairie doggig so come up with something buzzworthy.”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1" name="Google Shape;291;p30"/>
          <p:cNvGrpSpPr/>
          <p:nvPr/>
        </p:nvGrpSpPr>
        <p:grpSpPr>
          <a:xfrm>
            <a:off x="339532" y="1105621"/>
            <a:ext cx="1521225" cy="1146140"/>
            <a:chOff x="452363" y="1507716"/>
            <a:chExt cx="2028300" cy="1528187"/>
          </a:xfrm>
        </p:grpSpPr>
        <p:sp>
          <p:nvSpPr>
            <p:cNvPr id="292" name="Google Shape;292;p30"/>
            <p:cNvSpPr txBox="1"/>
            <p:nvPr/>
          </p:nvSpPr>
          <p:spPr>
            <a:xfrm>
              <a:off x="932434" y="1507716"/>
              <a:ext cx="106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2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45%</a:t>
              </a:r>
              <a:endParaRPr sz="1100"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52363" y="2058803"/>
              <a:ext cx="2028300" cy="9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Online transaction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Proactively brand corporate technology. Dramatically incubate multimedia based.</a:t>
              </a:r>
              <a:endParaRPr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294" name="Google Shape;294;p30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95" name="Google Shape;295;p30"/>
          <p:cNvSpPr txBox="1"/>
          <p:nvPr>
            <p:ph idx="11" type="ftr"/>
          </p:nvPr>
        </p:nvSpPr>
        <p:spPr>
          <a:xfrm>
            <a:off x="200025" y="4715900"/>
            <a:ext cx="8021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it">
                <a:solidFill>
                  <a:schemeClr val="dk2"/>
                </a:solidFill>
              </a:rPr>
              <a:t>SAME NOTE AT DIFFERENT OCTAVES - </a:t>
            </a:r>
            <a:r>
              <a:rPr lang="it">
                <a:solidFill>
                  <a:schemeClr val="dk2"/>
                </a:solidFill>
              </a:rPr>
              <a:t>Behaviour of centroids is similar within columns, average frequence reflect note “height”.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160025" y="614500"/>
            <a:ext cx="8784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HARMONICS: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SPECTRAL CENTROIDS</a:t>
            </a: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/>
          </a:p>
        </p:txBody>
      </p:sp>
      <p:sp>
        <p:nvSpPr>
          <p:cNvPr id="297" name="Google Shape;297;p30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75" y="1291450"/>
            <a:ext cx="7342776" cy="32913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9" name="Google Shape;299;p30"/>
          <p:cNvSpPr/>
          <p:nvPr/>
        </p:nvSpPr>
        <p:spPr>
          <a:xfrm>
            <a:off x="2745900" y="1291450"/>
            <a:ext cx="1826100" cy="340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0" y="5058775"/>
            <a:ext cx="9144000" cy="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/>
        </p:nvSpPr>
        <p:spPr>
          <a:xfrm>
            <a:off x="5078734" y="3437980"/>
            <a:ext cx="2902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“One-sheet fire up your browser golden goose, or prairie doggig so come up with something buzzworthy.”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339532" y="1518936"/>
            <a:ext cx="1521225" cy="7328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Online transaction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Proactively brand corporate technology. Dramatically incubate multimedia based.</a:t>
            </a:r>
            <a:endParaRPr sz="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7" name="Google Shape;307;p31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08" name="Google Shape;308;p31"/>
          <p:cNvSpPr txBox="1"/>
          <p:nvPr>
            <p:ph idx="11" type="ftr"/>
          </p:nvPr>
        </p:nvSpPr>
        <p:spPr>
          <a:xfrm>
            <a:off x="200025" y="4715900"/>
            <a:ext cx="8439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</a:rPr>
              <a:t>SAME NOTE AT DIFFERENT OCTAVES</a:t>
            </a:r>
            <a:r>
              <a:rPr lang="it">
                <a:solidFill>
                  <a:schemeClr val="dk2"/>
                </a:solidFill>
              </a:rPr>
              <a:t> - Clear similarity within same columns (same instrument), especially for Trombone (col 3.)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160025" y="614500"/>
            <a:ext cx="8784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BANDWIDTH </a:t>
            </a: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CENTROIDS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/>
          </a:p>
        </p:txBody>
      </p:sp>
      <p:sp>
        <p:nvSpPr>
          <p:cNvPr id="310" name="Google Shape;310;p31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75" y="1311788"/>
            <a:ext cx="7193876" cy="32246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2" name="Google Shape;312;p31"/>
          <p:cNvSpPr/>
          <p:nvPr/>
        </p:nvSpPr>
        <p:spPr>
          <a:xfrm>
            <a:off x="0" y="5058775"/>
            <a:ext cx="9144000" cy="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4494525" y="1221300"/>
            <a:ext cx="1826100" cy="3405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/>
        </p:nvSpPr>
        <p:spPr>
          <a:xfrm>
            <a:off x="5078734" y="3437980"/>
            <a:ext cx="2902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“One-sheet fire up your browser golden goose, or prairie doggig so come up with something buzzworthy.”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9" name="Google Shape;319;p32"/>
          <p:cNvGrpSpPr/>
          <p:nvPr/>
        </p:nvGrpSpPr>
        <p:grpSpPr>
          <a:xfrm>
            <a:off x="339532" y="1105621"/>
            <a:ext cx="1521225" cy="1146140"/>
            <a:chOff x="452363" y="1507716"/>
            <a:chExt cx="2028300" cy="1528187"/>
          </a:xfrm>
        </p:grpSpPr>
        <p:sp>
          <p:nvSpPr>
            <p:cNvPr id="320" name="Google Shape;320;p32"/>
            <p:cNvSpPr txBox="1"/>
            <p:nvPr/>
          </p:nvSpPr>
          <p:spPr>
            <a:xfrm>
              <a:off x="932434" y="1507716"/>
              <a:ext cx="106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2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45%</a:t>
              </a:r>
              <a:endParaRPr sz="1100"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452363" y="2058803"/>
              <a:ext cx="2028300" cy="9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Online transaction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Proactively brand corporate technology. Dramatically incubate multimedia based.</a:t>
              </a:r>
              <a:endParaRPr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322" name="Google Shape;322;p32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23" name="Google Shape;323;p32"/>
          <p:cNvSpPr txBox="1"/>
          <p:nvPr>
            <p:ph idx="11" type="ftr"/>
          </p:nvPr>
        </p:nvSpPr>
        <p:spPr>
          <a:xfrm>
            <a:off x="200025" y="4715900"/>
            <a:ext cx="8048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it">
                <a:solidFill>
                  <a:schemeClr val="dk2"/>
                </a:solidFill>
              </a:rPr>
              <a:t>RANDOM NOTES</a:t>
            </a:r>
            <a:r>
              <a:rPr b="1" lang="it">
                <a:solidFill>
                  <a:schemeClr val="dk2"/>
                </a:solidFill>
              </a:rPr>
              <a:t> </a:t>
            </a:r>
            <a:r>
              <a:rPr lang="it">
                <a:solidFill>
                  <a:schemeClr val="dk2"/>
                </a:solidFill>
              </a:rPr>
              <a:t>- Salience plots highlight more similarity among notes than among instruments.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160025" y="614500"/>
            <a:ext cx="8784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VISUALIZATION: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SALIENCE SPECTROGRAM</a:t>
            </a:r>
            <a:endParaRPr sz="1100"/>
          </a:p>
        </p:txBody>
      </p:sp>
      <p:sp>
        <p:nvSpPr>
          <p:cNvPr id="325" name="Google Shape;325;p32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75" y="1280975"/>
            <a:ext cx="7335025" cy="328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7" name="Google Shape;327;p32"/>
          <p:cNvSpPr/>
          <p:nvPr/>
        </p:nvSpPr>
        <p:spPr>
          <a:xfrm>
            <a:off x="0" y="5058775"/>
            <a:ext cx="9144000" cy="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/>
          <p:nvPr/>
        </p:nvSpPr>
        <p:spPr>
          <a:xfrm>
            <a:off x="7184100" y="4610175"/>
            <a:ext cx="1959900" cy="53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7184100" y="0"/>
            <a:ext cx="1959900" cy="46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160344" y="783309"/>
            <a:ext cx="35772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FINAL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CONSIDERATION</a:t>
            </a:r>
            <a:endParaRPr b="1" sz="1100"/>
          </a:p>
        </p:txBody>
      </p:sp>
      <p:sp>
        <p:nvSpPr>
          <p:cNvPr id="335" name="Google Shape;335;p33"/>
          <p:cNvSpPr txBox="1"/>
          <p:nvPr/>
        </p:nvSpPr>
        <p:spPr>
          <a:xfrm>
            <a:off x="185738" y="1758276"/>
            <a:ext cx="3551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ABOUT INSTRUMENT PITCH RECOGNITION</a:t>
            </a:r>
            <a:endParaRPr b="1" sz="30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3"/>
          <p:cNvSpPr txBox="1"/>
          <p:nvPr>
            <p:ph idx="12" type="sldNum"/>
          </p:nvPr>
        </p:nvSpPr>
        <p:spPr>
          <a:xfrm>
            <a:off x="58692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37" name="Google Shape;337;p33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185738" y="3646369"/>
            <a:ext cx="3551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FURTHER “WEIRD” IMPROVEMENTS</a:t>
            </a:r>
            <a:endParaRPr b="1" sz="30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167400" y="3992325"/>
            <a:ext cx="66597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Several ideas occurred while performing the assignment, like the creation of simplified feature (mean, std, min, max etc..) from computed spectrograms and representation, allowing to computes simple DM algorithms like K-means or even PCA on note-vectors.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Papers on MIR using CNN already </a:t>
            </a:r>
            <a:r>
              <a:rPr lang="it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exist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, maybe they would be useful for the Deep Learning assignment.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167400" y="2178280"/>
            <a:ext cx="6659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Each instrument shown a different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harmonic profile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. Instrument within the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same family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have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closer profiles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Fixing a note helped a lot reducing complexing, highlighting key similarities and differences.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Octave change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produced a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vertical translation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of the harmonic profile, following the logarithmic scale.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Dynamic variation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was translated into a  (proportional)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decreasement of energy level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for the various harmonics, making spectre of various note similar even if played by different instruments.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1" name="Google Shape;341;p33"/>
          <p:cNvGrpSpPr/>
          <p:nvPr/>
        </p:nvGrpSpPr>
        <p:grpSpPr>
          <a:xfrm>
            <a:off x="7364425" y="3123750"/>
            <a:ext cx="1599000" cy="768375"/>
            <a:chOff x="7364425" y="3657150"/>
            <a:chExt cx="1599000" cy="768375"/>
          </a:xfrm>
        </p:grpSpPr>
        <p:sp>
          <p:nvSpPr>
            <p:cNvPr id="342" name="Google Shape;342;p33"/>
            <p:cNvSpPr txBox="1"/>
            <p:nvPr/>
          </p:nvSpPr>
          <p:spPr>
            <a:xfrm>
              <a:off x="7364425" y="4053225"/>
              <a:ext cx="1599000" cy="3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Advanced tools explored</a:t>
              </a:r>
              <a:endParaRPr b="1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STFT, HPPS decomposition, spectral </a:t>
              </a:r>
              <a:r>
                <a:rPr lang="it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centroids and </a:t>
              </a:r>
              <a:r>
                <a:rPr lang="it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bandwidth, salience and more…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3" name="Google Shape;34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25950" y="3657150"/>
              <a:ext cx="341225" cy="341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" name="Google Shape;344;p33"/>
          <p:cNvGrpSpPr/>
          <p:nvPr/>
        </p:nvGrpSpPr>
        <p:grpSpPr>
          <a:xfrm>
            <a:off x="7364425" y="158475"/>
            <a:ext cx="1599000" cy="1248399"/>
            <a:chOff x="7364425" y="844275"/>
            <a:chExt cx="1599000" cy="1248399"/>
          </a:xfrm>
        </p:grpSpPr>
        <p:sp>
          <p:nvSpPr>
            <p:cNvPr id="345" name="Google Shape;345;p33"/>
            <p:cNvSpPr txBox="1"/>
            <p:nvPr/>
          </p:nvSpPr>
          <p:spPr>
            <a:xfrm>
              <a:off x="7364425" y="1282075"/>
              <a:ext cx="1599000" cy="8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Theoretical deepening  </a:t>
              </a:r>
              <a:endParaRPr b="1" sz="800"/>
            </a:p>
            <a:p>
              <a:pPr indent="0" lvl="0" marL="0" marR="0" rtl="0" algn="just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it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Concept clarified reading papers and experimenting  their direct application.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6" name="Google Shape;346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25950" y="844275"/>
              <a:ext cx="341225" cy="341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33"/>
          <p:cNvGrpSpPr/>
          <p:nvPr/>
        </p:nvGrpSpPr>
        <p:grpSpPr>
          <a:xfrm>
            <a:off x="7364433" y="1589601"/>
            <a:ext cx="1599000" cy="1189356"/>
            <a:chOff x="7364433" y="2123001"/>
            <a:chExt cx="1599000" cy="1189356"/>
          </a:xfrm>
        </p:grpSpPr>
        <p:sp>
          <p:nvSpPr>
            <p:cNvPr id="348" name="Google Shape;348;p33"/>
            <p:cNvSpPr txBox="1"/>
            <p:nvPr/>
          </p:nvSpPr>
          <p:spPr>
            <a:xfrm>
              <a:off x="7364433" y="2553358"/>
              <a:ext cx="1599000" cy="7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</a:t>
              </a: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skills as a</a:t>
              </a: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developer </a:t>
              </a:r>
              <a:endParaRPr b="1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Experience with librosa and matplotlib for time-series and spectrograms. 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9" name="Google Shape;349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77775" y="2123001"/>
              <a:ext cx="372300" cy="372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33"/>
          <p:cNvSpPr txBox="1"/>
          <p:nvPr/>
        </p:nvSpPr>
        <p:spPr>
          <a:xfrm>
            <a:off x="7184100" y="4718325"/>
            <a:ext cx="195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ABOUT THE ASSIGNMENT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650" y="3877500"/>
            <a:ext cx="2496351" cy="12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5269452" y="1250440"/>
            <a:ext cx="13782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5269452" y="-7125"/>
            <a:ext cx="1378200" cy="12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5269452" y="2508006"/>
            <a:ext cx="1378200" cy="136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5362800" y="545900"/>
            <a:ext cx="11733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Cello</a:t>
            </a:r>
            <a:endParaRPr sz="10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Largest violin after contrabassoon. Played on the ground. Low sound.</a:t>
            </a: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5421116" y="1715347"/>
            <a:ext cx="1075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Trumpet</a:t>
            </a:r>
            <a:endParaRPr sz="10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Small brass instrument equipped with keys. 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Sound range is quite high.</a:t>
            </a: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5421116" y="3074360"/>
            <a:ext cx="1075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Violin</a:t>
            </a:r>
            <a:endParaRPr sz="10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smallest of its family. It’s played on the shoulder. Sound is high.</a:t>
            </a: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85737" y="1805488"/>
            <a:ext cx="40479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TWO INSTRUMENTS FOR TWO “FAMILIES”</a:t>
            </a:r>
            <a:endParaRPr b="1" sz="30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710054" y="2174213"/>
            <a:ext cx="38286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Violin family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(strings)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Sound waves are produced by a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bow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rubbing strings.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257479" y="2250579"/>
            <a:ext cx="308700" cy="3087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92100" sx="102000" rotWithShape="0" algn="t" dir="5400000" dist="88900" sy="102000">
              <a:srgbClr val="7F7F7F">
                <a:alpha val="2667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295573" y="2301007"/>
            <a:ext cx="233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sz="1100"/>
          </a:p>
        </p:txBody>
      </p:sp>
      <p:sp>
        <p:nvSpPr>
          <p:cNvPr id="120" name="Google Shape;120;p21"/>
          <p:cNvSpPr txBox="1"/>
          <p:nvPr/>
        </p:nvSpPr>
        <p:spPr>
          <a:xfrm>
            <a:off x="710053" y="2699713"/>
            <a:ext cx="38286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Brass family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(wind)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Different pitches are produced using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slides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keys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crooks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. 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256879" y="2752360"/>
            <a:ext cx="308700" cy="308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sx="102000" rotWithShape="0" algn="t" dir="5400000" dist="88900" sy="102000">
              <a:schemeClr val="accent1">
                <a:alpha val="2667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294973" y="2802788"/>
            <a:ext cx="233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sz="1100"/>
          </a:p>
        </p:txBody>
      </p:sp>
      <p:sp>
        <p:nvSpPr>
          <p:cNvPr id="123" name="Google Shape;123;p21"/>
          <p:cNvSpPr/>
          <p:nvPr/>
        </p:nvSpPr>
        <p:spPr>
          <a:xfrm>
            <a:off x="5269450" y="3877515"/>
            <a:ext cx="1378200" cy="12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5362800" y="4323025"/>
            <a:ext cx="1238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Trombone</a:t>
            </a:r>
            <a:endParaRPr b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quipped with a large sliding  </a:t>
            </a:r>
            <a:r>
              <a:rPr i="1"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coulisse</a:t>
            </a: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Several sizes exist, with generally middle-low sound.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2125" y="2731621"/>
            <a:ext cx="284399" cy="28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125" y="4017325"/>
            <a:ext cx="284401" cy="28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4200" y="180975"/>
            <a:ext cx="358575" cy="3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0998" y="1396353"/>
            <a:ext cx="284401" cy="2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7650" y="-7150"/>
            <a:ext cx="2496349" cy="12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7650" y="1250450"/>
            <a:ext cx="2496351" cy="12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7650" y="2508000"/>
            <a:ext cx="2496349" cy="136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160344" y="783309"/>
            <a:ext cx="35772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ANALYSED</a:t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INSTRUMENTS</a:t>
            </a:r>
            <a:endParaRPr sz="1100"/>
          </a:p>
        </p:txBody>
      </p:sp>
      <p:sp>
        <p:nvSpPr>
          <p:cNvPr id="133" name="Google Shape;133;p21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256875" y="3365425"/>
            <a:ext cx="41487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Trumpet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violin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are expected to produce </a:t>
            </a:r>
            <a:r>
              <a:rPr i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higher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sound with respect to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cello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trombone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, whose pitch is considerable </a:t>
            </a:r>
            <a:r>
              <a:rPr i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lower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So similarity may be detected both between instruments belonging the same </a:t>
            </a:r>
            <a:r>
              <a:rPr i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family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rather than ones closer in terms of sound </a:t>
            </a:r>
            <a:r>
              <a:rPr i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height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When plotting spectrograms, each column will correspond to an instrument: (1) Cello, (2) Violin, (3) Trombone, (4) Trumpet.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3937353" y="4795876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200025" y="1454907"/>
            <a:ext cx="4081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ISOLATE VARIATING FACTORS (DYNAMIC &amp; HEIGHT)</a:t>
            </a:r>
            <a:endParaRPr b="1" sz="30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200025" y="1880850"/>
            <a:ext cx="48720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 huge constraint was the </a:t>
            </a:r>
            <a:r>
              <a:rPr lang="it" sz="900" u="sng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non strict regularity in the dataset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:  basing on note ids, not every dynamic was present for each note. 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For arc instruments, only “</a:t>
            </a:r>
            <a:r>
              <a:rPr i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arco normal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” played notes were picked to avoid introducing another source of complexity.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Each set aims to expose</a:t>
            </a:r>
            <a:r>
              <a:rPr b="1" i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900" u="sng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how different aspects impacts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on waves and spectrum 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5297925" y="2571750"/>
            <a:ext cx="3846000" cy="257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5297950" y="0"/>
            <a:ext cx="3846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601825" y="3347047"/>
            <a:ext cx="756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23%</a:t>
            </a:r>
            <a:endParaRPr sz="11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200" y="2985663"/>
            <a:ext cx="2904425" cy="177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342" y="361713"/>
            <a:ext cx="3075220" cy="18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160350" y="783300"/>
            <a:ext cx="5038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CHOSEN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NOTE SETS</a:t>
            </a:r>
            <a:b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/>
          </a:p>
        </p:txBody>
      </p:sp>
      <p:grpSp>
        <p:nvGrpSpPr>
          <p:cNvPr id="149" name="Google Shape;149;p22"/>
          <p:cNvGrpSpPr/>
          <p:nvPr/>
        </p:nvGrpSpPr>
        <p:grpSpPr>
          <a:xfrm>
            <a:off x="154728" y="3468803"/>
            <a:ext cx="1582850" cy="1543684"/>
            <a:chOff x="160358" y="3362888"/>
            <a:chExt cx="1599000" cy="1543684"/>
          </a:xfrm>
        </p:grpSpPr>
        <p:sp>
          <p:nvSpPr>
            <p:cNvPr id="150" name="Google Shape;150;p22"/>
            <p:cNvSpPr/>
            <p:nvPr/>
          </p:nvSpPr>
          <p:spPr>
            <a:xfrm rot="2700000">
              <a:off x="417853" y="3587496"/>
              <a:ext cx="1083995" cy="1083783"/>
            </a:xfrm>
            <a:prstGeom prst="roundRect">
              <a:avLst>
                <a:gd fmla="val 30113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blurRad="241300" rotWithShape="0" algn="t" dir="5400000" dist="38100">
                <a:srgbClr val="7F7F7F">
                  <a:alpha val="2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51" name="Google Shape;15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7250" y="3667563"/>
              <a:ext cx="431500" cy="43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2"/>
            <p:cNvSpPr txBox="1"/>
            <p:nvPr/>
          </p:nvSpPr>
          <p:spPr>
            <a:xfrm>
              <a:off x="160358" y="4147572"/>
              <a:ext cx="1599000" cy="7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Random notes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it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Same dynamic</a:t>
              </a:r>
              <a:endPara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3" name="Google Shape;153;p22"/>
          <p:cNvGrpSpPr/>
          <p:nvPr/>
        </p:nvGrpSpPr>
        <p:grpSpPr>
          <a:xfrm>
            <a:off x="1842881" y="3474129"/>
            <a:ext cx="1517220" cy="1533000"/>
            <a:chOff x="1993175" y="3499451"/>
            <a:chExt cx="1532700" cy="1533000"/>
          </a:xfrm>
        </p:grpSpPr>
        <p:sp>
          <p:nvSpPr>
            <p:cNvPr id="154" name="Google Shape;154;p22"/>
            <p:cNvSpPr/>
            <p:nvPr/>
          </p:nvSpPr>
          <p:spPr>
            <a:xfrm rot="2700000">
              <a:off x="2217528" y="3724059"/>
              <a:ext cx="1083995" cy="1083783"/>
            </a:xfrm>
            <a:prstGeom prst="roundRect">
              <a:avLst>
                <a:gd fmla="val 30113" name="adj"/>
              </a:avLst>
            </a:prstGeom>
            <a:solidFill>
              <a:srgbClr val="2481BA"/>
            </a:solidFill>
            <a:ln>
              <a:noFill/>
            </a:ln>
            <a:effectLst>
              <a:outerShdw blurRad="241300" rotWithShape="0" algn="t" dir="5400000" dist="38100">
                <a:srgbClr val="7F7F7F">
                  <a:alpha val="2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55" name="Google Shape;15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83000" y="3764388"/>
              <a:ext cx="353050" cy="35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2"/>
            <p:cNvSpPr txBox="1"/>
            <p:nvPr/>
          </p:nvSpPr>
          <p:spPr>
            <a:xfrm>
              <a:off x="2196850" y="4147563"/>
              <a:ext cx="1156800" cy="7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Different octaves</a:t>
              </a:r>
              <a:endParaRPr sz="1100"/>
            </a:p>
            <a:p>
              <a:pPr indent="0" lvl="0" marL="0" marR="0" rtl="0" algn="ctr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it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Same dynamic and note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7" name="Google Shape;157;p22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4808852" y="4802150"/>
            <a:ext cx="389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129850" y="3186450"/>
            <a:ext cx="163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it" sz="900">
                <a:solidFill>
                  <a:srgbClr val="808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A3_1, B4_025,G5_15</a:t>
            </a:r>
            <a:r>
              <a:rPr b="1" lang="it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1919063" y="3186450"/>
            <a:ext cx="142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it" sz="900">
                <a:solidFill>
                  <a:srgbClr val="808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C4_1, </a:t>
            </a:r>
            <a:r>
              <a:rPr b="1" lang="it" sz="900">
                <a:solidFill>
                  <a:srgbClr val="808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C5_1,</a:t>
            </a:r>
            <a:r>
              <a:rPr b="1" lang="it" sz="900">
                <a:solidFill>
                  <a:srgbClr val="808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900">
                <a:solidFill>
                  <a:srgbClr val="808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C6_1</a:t>
            </a:r>
            <a:r>
              <a:rPr b="1" lang="it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3504100" y="3186450"/>
            <a:ext cx="163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808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it" sz="900">
                <a:solidFill>
                  <a:srgbClr val="808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B4_05} X {pp,f,ff} </a:t>
            </a:r>
            <a:endParaRPr b="1" sz="9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62" name="Google Shape;162;p22"/>
          <p:cNvGrpSpPr/>
          <p:nvPr/>
        </p:nvGrpSpPr>
        <p:grpSpPr>
          <a:xfrm>
            <a:off x="3414920" y="3474142"/>
            <a:ext cx="1517220" cy="1533000"/>
            <a:chOff x="3414920" y="3474142"/>
            <a:chExt cx="1517220" cy="1533000"/>
          </a:xfrm>
        </p:grpSpPr>
        <p:grpSp>
          <p:nvGrpSpPr>
            <p:cNvPr id="163" name="Google Shape;163;p22"/>
            <p:cNvGrpSpPr/>
            <p:nvPr/>
          </p:nvGrpSpPr>
          <p:grpSpPr>
            <a:xfrm>
              <a:off x="3414920" y="3474142"/>
              <a:ext cx="1517220" cy="1533000"/>
              <a:chOff x="3759700" y="3386914"/>
              <a:chExt cx="1532700" cy="1533000"/>
            </a:xfrm>
          </p:grpSpPr>
          <p:sp>
            <p:nvSpPr>
              <p:cNvPr id="164" name="Google Shape;164;p22"/>
              <p:cNvSpPr/>
              <p:nvPr/>
            </p:nvSpPr>
            <p:spPr>
              <a:xfrm rot="2700000">
                <a:off x="3984053" y="3611523"/>
                <a:ext cx="1083995" cy="1083783"/>
              </a:xfrm>
              <a:prstGeom prst="roundRect">
                <a:avLst>
                  <a:gd fmla="val 30113" name="adj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241300" rotWithShape="0" algn="t" dir="5400000" dist="38100">
                  <a:srgbClr val="7F7F7F">
                    <a:alpha val="2471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5" name="Google Shape;165;p22"/>
              <p:cNvSpPr txBox="1"/>
              <p:nvPr/>
            </p:nvSpPr>
            <p:spPr>
              <a:xfrm>
                <a:off x="3911500" y="4104738"/>
                <a:ext cx="1229100" cy="75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t" sz="8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Different dynamics</a:t>
                </a:r>
                <a:endParaRPr sz="1100"/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None/>
                </a:pPr>
                <a:r>
                  <a:rPr lang="it" sz="7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Same note</a:t>
                </a:r>
                <a:endParaRPr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166" name="Google Shape;16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67808" y="3754826"/>
              <a:ext cx="411464" cy="337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200025" y="614500"/>
            <a:ext cx="8744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ABOUT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METHOD </a:t>
            </a: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endParaRPr b="1" sz="1100"/>
          </a:p>
        </p:txBody>
      </p:sp>
      <p:sp>
        <p:nvSpPr>
          <p:cNvPr id="172" name="Google Shape;172;p23"/>
          <p:cNvSpPr/>
          <p:nvPr/>
        </p:nvSpPr>
        <p:spPr>
          <a:xfrm>
            <a:off x="0" y="2571750"/>
            <a:ext cx="2919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6225225" y="2571750"/>
            <a:ext cx="2919000" cy="257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216225" y="1338825"/>
            <a:ext cx="87441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Librosa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i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matplotlib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are the hinges of this experimentation.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Documentation examples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were followed to implement a the</a:t>
            </a:r>
            <a:r>
              <a:rPr lang="it" sz="900" u="sng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various plotting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functions considerable useful for the analysis.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 global high order function was implemented to display subplots in a grid and make observation easier.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Harmonics isolation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was also implemented ,as an option, within this function, allowing visualize difference with respect to the full spectrum.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The full notebook can be viewed just by </a:t>
            </a:r>
            <a:r>
              <a:rPr lang="it" sz="900" u="sng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clicking on the Colab Icon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in this slide.  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7674728" y="4739762"/>
            <a:ext cx="1269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FCFCFC"/>
                </a:solidFill>
              </a:rPr>
              <a:t>‹#›</a:t>
            </a:fld>
            <a:endParaRPr>
              <a:solidFill>
                <a:srgbClr val="FCFCFC"/>
              </a:solidFill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713" y="386225"/>
            <a:ext cx="852975" cy="852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8" name="Google Shape;178;p23"/>
          <p:cNvSpPr/>
          <p:nvPr/>
        </p:nvSpPr>
        <p:spPr>
          <a:xfrm rot="5400000">
            <a:off x="6701475" y="350200"/>
            <a:ext cx="319800" cy="1046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557698" y="3204417"/>
            <a:ext cx="22542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sz="1100"/>
          </a:p>
          <a:p>
            <a:pPr indent="0" lvl="0" marL="0" marR="0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 considered notes were uploaded on a new Google Drive folder and loaded into the Colab Notebook using librosa.load function. 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extracted time-series was then trimmed, applying again a librosa function to delete “silence” moment (according to a predetermined threshold).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567" y="2747085"/>
            <a:ext cx="416315" cy="37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47274"/>
            <a:ext cx="2919109" cy="20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9100" y="2571750"/>
            <a:ext cx="3306127" cy="257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200025" y="614500"/>
            <a:ext cx="8744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COMPUTATION: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STFT </a:t>
            </a:r>
            <a:b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/>
          </a:p>
        </p:txBody>
      </p:sp>
      <p:sp>
        <p:nvSpPr>
          <p:cNvPr id="188" name="Google Shape;188;p24"/>
          <p:cNvSpPr/>
          <p:nvPr/>
        </p:nvSpPr>
        <p:spPr>
          <a:xfrm>
            <a:off x="2239800" y="2489550"/>
            <a:ext cx="6904200" cy="194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0" y="2489550"/>
            <a:ext cx="2239800" cy="194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200025" y="3044650"/>
            <a:ext cx="18195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Theoretical foundation</a:t>
            </a:r>
            <a:endParaRPr sz="1100"/>
          </a:p>
          <a:p>
            <a:pPr indent="0" lvl="0" marL="0" marR="0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is no significant information lost if we replace the short term spectrum </a:t>
            </a:r>
            <a:r>
              <a:rPr b="1" i="1"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X(f, t)</a:t>
            </a: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its sampled version </a:t>
            </a:r>
            <a:r>
              <a:rPr b="1" i="1" lang="it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i="1"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nm</a:t>
            </a: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by sampling it at the two </a:t>
            </a:r>
            <a:r>
              <a:rPr i="1"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Nyquist </a:t>
            </a: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periods </a:t>
            </a:r>
            <a:r>
              <a:rPr b="1"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1/F</a:t>
            </a: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1/T</a:t>
            </a: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 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230925" y="1349706"/>
            <a:ext cx="87441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librosa 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compute spectrograms using the </a:t>
            </a:r>
            <a:r>
              <a:rPr b="1"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Short Time (Discrete) Fourier Transform</a:t>
            </a:r>
            <a:r>
              <a:rPr lang="it" sz="9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STFT </a:t>
            </a: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represents a signal in the time-frequency domain by computing discrete Fourier transforms (</a:t>
            </a:r>
            <a:r>
              <a:rPr b="1"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DFT</a:t>
            </a: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) over short overlapping windows.</a:t>
            </a:r>
            <a:endParaRPr sz="900">
              <a:solidFill>
                <a:srgbClr val="808080"/>
              </a:solidFill>
              <a:highlight>
                <a:srgbClr val="FCFCF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The number of rows in the STFT matrix </a:t>
            </a:r>
            <a:r>
              <a:rPr b="1" lang="it" sz="9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 is </a:t>
            </a:r>
            <a:r>
              <a:rPr lang="it" sz="9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it" sz="9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+ n_fft/2</a:t>
            </a:r>
            <a:r>
              <a:rPr lang="it" sz="9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. The default value, </a:t>
            </a:r>
            <a:r>
              <a:rPr i="1" lang="it" sz="9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n_fft=2048</a:t>
            </a: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 samples, corresponds to a physical duration of</a:t>
            </a:r>
            <a:r>
              <a:rPr i="1"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 93 milliseconds</a:t>
            </a: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 at a sample rate of </a:t>
            </a:r>
            <a:r>
              <a:rPr i="1"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22050 Hz,</a:t>
            </a: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 i.e. the default sample rate in </a:t>
            </a:r>
            <a:r>
              <a:rPr i="1"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librosa</a:t>
            </a: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808080"/>
              </a:solidFill>
              <a:highlight>
                <a:srgbClr val="FCFCF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497375" y="4557000"/>
            <a:ext cx="80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Jont B. Allen (June 1977). </a:t>
            </a:r>
            <a:r>
              <a:rPr b="1" lang="it" sz="9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"Short Time Spectral Analysis, Synthesis, and Modification by Discrete Fourier Transform".  </a:t>
            </a:r>
            <a:r>
              <a:rPr i="1" lang="it" sz="9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IEEE Transactions on Acoustics, Speech, and Signal Processing</a:t>
            </a:r>
            <a:r>
              <a:rPr lang="it" sz="9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ASSP-25 (3): 235–238.</a:t>
            </a:r>
            <a:endParaRPr sz="900">
              <a:solidFill>
                <a:srgbClr val="808080"/>
              </a:solidFill>
              <a:highlight>
                <a:srgbClr val="FCFCF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154729" y="4645147"/>
            <a:ext cx="308700" cy="3087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92100" sx="102000" rotWithShape="0" algn="t" dir="5400000" dist="88900" sy="102000">
              <a:schemeClr val="accent1">
                <a:alpha val="2667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92823" y="4695575"/>
            <a:ext cx="233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100"/>
          </a:p>
        </p:txBody>
      </p:sp>
      <p:cxnSp>
        <p:nvCxnSpPr>
          <p:cNvPr id="198" name="Google Shape;198;p24"/>
          <p:cNvCxnSpPr/>
          <p:nvPr/>
        </p:nvCxnSpPr>
        <p:spPr>
          <a:xfrm>
            <a:off x="2559000" y="3441113"/>
            <a:ext cx="626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000" y="2769450"/>
            <a:ext cx="3035227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599" y="2769449"/>
            <a:ext cx="222820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938" y="2647950"/>
            <a:ext cx="365676" cy="3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9000" y="3635653"/>
            <a:ext cx="3035226" cy="5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6600" y="3828375"/>
            <a:ext cx="793025" cy="2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5078734" y="3437980"/>
            <a:ext cx="2902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“One-sheet fire up your browser golden goose, or prairie doggig so come up with something buzzworthy.”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9" name="Google Shape;209;p25"/>
          <p:cNvGrpSpPr/>
          <p:nvPr/>
        </p:nvGrpSpPr>
        <p:grpSpPr>
          <a:xfrm>
            <a:off x="339532" y="1105621"/>
            <a:ext cx="1521225" cy="1146140"/>
            <a:chOff x="452363" y="1507716"/>
            <a:chExt cx="2028300" cy="1528187"/>
          </a:xfrm>
        </p:grpSpPr>
        <p:sp>
          <p:nvSpPr>
            <p:cNvPr id="210" name="Google Shape;210;p25"/>
            <p:cNvSpPr txBox="1"/>
            <p:nvPr/>
          </p:nvSpPr>
          <p:spPr>
            <a:xfrm>
              <a:off x="932434" y="1507716"/>
              <a:ext cx="106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2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45%</a:t>
              </a:r>
              <a:endParaRPr sz="1100"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452363" y="2058803"/>
              <a:ext cx="2028300" cy="9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Online transaction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Proactively brand corporate technology. Dramatically incubate multimedia based.</a:t>
              </a:r>
              <a:endParaRPr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3" name="Google Shape;213;p25"/>
          <p:cNvSpPr txBox="1"/>
          <p:nvPr>
            <p:ph idx="11" type="ftr"/>
          </p:nvPr>
        </p:nvSpPr>
        <p:spPr>
          <a:xfrm>
            <a:off x="200025" y="4715900"/>
            <a:ext cx="8013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it">
                <a:solidFill>
                  <a:schemeClr val="dk2"/>
                </a:solidFill>
              </a:rPr>
              <a:t>RANDOM NOTES</a:t>
            </a:r>
            <a:r>
              <a:rPr lang="it">
                <a:solidFill>
                  <a:schemeClr val="dk2"/>
                </a:solidFill>
              </a:rPr>
              <a:t> - Spectre intensity is similar within rows, repetition seems to occur in among the horizontal bands (harmonics).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160025" y="614500"/>
            <a:ext cx="8784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FULL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POWER </a:t>
            </a: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SPECTROGRAM</a:t>
            </a:r>
            <a:endParaRPr sz="1100"/>
          </a:p>
        </p:txBody>
      </p:sp>
      <p:sp>
        <p:nvSpPr>
          <p:cNvPr id="215" name="Google Shape;215;p25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83" y="1284700"/>
            <a:ext cx="7335025" cy="3359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653200" y="2372900"/>
            <a:ext cx="7824300" cy="1107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0" y="5058775"/>
            <a:ext cx="9144000" cy="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/>
        </p:nvSpPr>
        <p:spPr>
          <a:xfrm>
            <a:off x="200025" y="614500"/>
            <a:ext cx="8744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COMPUTATION: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HARMONICS EXTRACTION</a:t>
            </a:r>
            <a:endParaRPr sz="1100"/>
          </a:p>
        </p:txBody>
      </p:sp>
      <p:sp>
        <p:nvSpPr>
          <p:cNvPr id="224" name="Google Shape;224;p26"/>
          <p:cNvSpPr/>
          <p:nvPr/>
        </p:nvSpPr>
        <p:spPr>
          <a:xfrm>
            <a:off x="-6150" y="2066300"/>
            <a:ext cx="6904200" cy="19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651450" y="2066325"/>
            <a:ext cx="2486700" cy="19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6811350" y="2571750"/>
            <a:ext cx="21669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Intuition behind</a:t>
            </a:r>
            <a:endParaRPr sz="1100"/>
          </a:p>
          <a:p>
            <a:pPr indent="0" lvl="0" marL="0" marR="0" rtl="0" algn="just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technique was based on the idea that stable harmonic or stationary components form horizontal ridges on the spectrogram, while percussive components form vertical ridges with a broadband frequency response.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216225" y="1338825"/>
            <a:ext cx="8744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Minimization the L2 norm of the power spectrogram gradients allows, formally,  to achieve separation. </a:t>
            </a:r>
            <a:endParaRPr sz="900">
              <a:solidFill>
                <a:srgbClr val="808080"/>
              </a:solidFill>
              <a:highlight>
                <a:srgbClr val="FCFCF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" sz="9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Median filters operates  replacing a given sample in a signal by the median of the signal values in a window around the sample, smoothing both the percussive and harmonics components. .</a:t>
            </a:r>
            <a:endParaRPr sz="1200">
              <a:solidFill>
                <a:srgbClr val="808080"/>
              </a:solidFill>
              <a:highlight>
                <a:srgbClr val="FCFCF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9" name="Google Shape;229;p26"/>
          <p:cNvSpPr txBox="1"/>
          <p:nvPr>
            <p:ph idx="11" type="ftr"/>
          </p:nvPr>
        </p:nvSpPr>
        <p:spPr>
          <a:xfrm>
            <a:off x="521025" y="4217750"/>
            <a:ext cx="8463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solidFill>
                  <a:srgbClr val="808080"/>
                </a:solidFill>
                <a:highlight>
                  <a:srgbClr val="FCFCFC"/>
                </a:highlight>
              </a:rPr>
              <a:t>Fitzgerald, Derry. </a:t>
            </a:r>
            <a:r>
              <a:rPr b="1" lang="it">
                <a:solidFill>
                  <a:srgbClr val="808080"/>
                </a:solidFill>
                <a:highlight>
                  <a:srgbClr val="FCFCFC"/>
                </a:highlight>
              </a:rPr>
              <a:t>“Harmonic/percussive separation using median filtering</a:t>
            </a:r>
            <a:r>
              <a:rPr lang="it">
                <a:solidFill>
                  <a:srgbClr val="808080"/>
                </a:solidFill>
                <a:highlight>
                  <a:srgbClr val="FCFCFC"/>
                </a:highlight>
              </a:rPr>
              <a:t>.</a:t>
            </a:r>
            <a:r>
              <a:rPr b="1" lang="it">
                <a:solidFill>
                  <a:srgbClr val="808080"/>
                </a:solidFill>
                <a:highlight>
                  <a:srgbClr val="FCFCFC"/>
                </a:highlight>
              </a:rPr>
              <a:t>”</a:t>
            </a:r>
            <a:r>
              <a:rPr lang="it">
                <a:solidFill>
                  <a:srgbClr val="808080"/>
                </a:solidFill>
                <a:highlight>
                  <a:srgbClr val="FCFCFC"/>
                </a:highlight>
              </a:rPr>
              <a:t> 13th International Conference on Digital Audio Effects (DAFX10), Graz, Austria, 2010.</a:t>
            </a:r>
            <a:endParaRPr>
              <a:solidFill>
                <a:srgbClr val="808080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950" y="2153638"/>
            <a:ext cx="365676" cy="36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97375" y="4557000"/>
            <a:ext cx="82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Driedger, Müller, Disch. </a:t>
            </a:r>
            <a:r>
              <a:rPr b="1"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“Extending harmonic-percussive separation of audio.”</a:t>
            </a:r>
            <a:r>
              <a:rPr lang="it" sz="900">
                <a:solidFill>
                  <a:srgbClr val="808080"/>
                </a:solidFill>
                <a:highlight>
                  <a:srgbClr val="FCFCFC"/>
                </a:highlight>
                <a:latin typeface="Montserrat"/>
                <a:ea typeface="Montserrat"/>
                <a:cs typeface="Montserrat"/>
                <a:sym typeface="Montserrat"/>
              </a:rPr>
              <a:t> 15th International Society for Music Information Retrieval Conference (ISMIR 2014), Taipei, Taiwan, 2014.</a:t>
            </a:r>
            <a:endParaRPr sz="900">
              <a:solidFill>
                <a:srgbClr val="808080"/>
              </a:solidFill>
              <a:highlight>
                <a:srgbClr val="FCFCF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154729" y="4195966"/>
            <a:ext cx="308700" cy="3087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92100" sx="102000" rotWithShape="0" algn="t" dir="5400000" dist="88900" sy="102000">
              <a:srgbClr val="7F7F7F">
                <a:alpha val="2667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192823" y="4246394"/>
            <a:ext cx="233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100"/>
          </a:p>
        </p:txBody>
      </p:sp>
      <p:sp>
        <p:nvSpPr>
          <p:cNvPr id="235" name="Google Shape;235;p26"/>
          <p:cNvSpPr/>
          <p:nvPr/>
        </p:nvSpPr>
        <p:spPr>
          <a:xfrm>
            <a:off x="154729" y="4645147"/>
            <a:ext cx="308700" cy="3087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92100" sx="102000" rotWithShape="0" algn="t" dir="5400000" dist="88900" sy="102000">
              <a:schemeClr val="accent1">
                <a:alpha val="2667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192823" y="4695575"/>
            <a:ext cx="233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1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00" y="2348050"/>
            <a:ext cx="5532900" cy="5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6"/>
          <p:cNvCxnSpPr/>
          <p:nvPr/>
        </p:nvCxnSpPr>
        <p:spPr>
          <a:xfrm>
            <a:off x="353300" y="3088475"/>
            <a:ext cx="60249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39" name="Google Shape;2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25" y="3421400"/>
            <a:ext cx="4070035" cy="2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8150" y="3286163"/>
            <a:ext cx="1533056" cy="2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8150" y="3691450"/>
            <a:ext cx="1533050" cy="2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/>
        </p:nvSpPr>
        <p:spPr>
          <a:xfrm>
            <a:off x="5078734" y="3437980"/>
            <a:ext cx="2902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“One-sheet fire up your browser golden goose, or prairie doggig so come up with something buzzworthy.”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7" name="Google Shape;247;p27"/>
          <p:cNvGrpSpPr/>
          <p:nvPr/>
        </p:nvGrpSpPr>
        <p:grpSpPr>
          <a:xfrm>
            <a:off x="339532" y="1105621"/>
            <a:ext cx="1521225" cy="1146140"/>
            <a:chOff x="452363" y="1507716"/>
            <a:chExt cx="2028300" cy="1528187"/>
          </a:xfrm>
        </p:grpSpPr>
        <p:sp>
          <p:nvSpPr>
            <p:cNvPr id="248" name="Google Shape;248;p27"/>
            <p:cNvSpPr txBox="1"/>
            <p:nvPr/>
          </p:nvSpPr>
          <p:spPr>
            <a:xfrm>
              <a:off x="932434" y="1507716"/>
              <a:ext cx="106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2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45%</a:t>
              </a:r>
              <a:endParaRPr sz="1100"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452363" y="2058803"/>
              <a:ext cx="2028300" cy="9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Online transaction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Proactively brand corporate technology. Dramatically incubate multimedia based.</a:t>
              </a:r>
              <a:endParaRPr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250" name="Google Shape;250;p27"/>
          <p:cNvSpPr txBox="1"/>
          <p:nvPr/>
        </p:nvSpPr>
        <p:spPr>
          <a:xfrm>
            <a:off x="160025" y="614500"/>
            <a:ext cx="8784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HARMONICS PERCUSSIVE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DECOMPOSITION</a:t>
            </a:r>
            <a:endParaRPr b="1" sz="1100"/>
          </a:p>
        </p:txBody>
      </p:sp>
      <p:sp>
        <p:nvSpPr>
          <p:cNvPr id="251" name="Google Shape;251;p27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75" y="1283525"/>
            <a:ext cx="7378775" cy="337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3" name="Google Shape;253;p27"/>
          <p:cNvSpPr txBox="1"/>
          <p:nvPr>
            <p:ph idx="11" type="ftr"/>
          </p:nvPr>
        </p:nvSpPr>
        <p:spPr>
          <a:xfrm>
            <a:off x="200025" y="4715900"/>
            <a:ext cx="8057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it">
                <a:solidFill>
                  <a:schemeClr val="dk2"/>
                </a:solidFill>
              </a:rPr>
              <a:t>SAME NOTE AT DIFFERENT OCTAVES</a:t>
            </a:r>
            <a:r>
              <a:rPr lang="it">
                <a:solidFill>
                  <a:schemeClr val="dk2"/>
                </a:solidFill>
              </a:rPr>
              <a:t> - Shapes of harmonics(blue)  is similar among instrument,especially for violin and trumpet.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4" name="Google Shape;254;p27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2792575" y="1246600"/>
            <a:ext cx="1826100" cy="3405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481025" y="1221288"/>
            <a:ext cx="1826100" cy="340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0" y="5058775"/>
            <a:ext cx="9144000" cy="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/>
        </p:nvSpPr>
        <p:spPr>
          <a:xfrm>
            <a:off x="5078734" y="3437980"/>
            <a:ext cx="2902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“One-sheet fire up your browser golden goose, or prairie doggig so come up with something buzzworthy.”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3" name="Google Shape;263;p28"/>
          <p:cNvGrpSpPr/>
          <p:nvPr/>
        </p:nvGrpSpPr>
        <p:grpSpPr>
          <a:xfrm>
            <a:off x="339532" y="1105621"/>
            <a:ext cx="1521225" cy="1146140"/>
            <a:chOff x="452363" y="1507716"/>
            <a:chExt cx="2028300" cy="1528187"/>
          </a:xfrm>
        </p:grpSpPr>
        <p:sp>
          <p:nvSpPr>
            <p:cNvPr id="264" name="Google Shape;264;p28"/>
            <p:cNvSpPr txBox="1"/>
            <p:nvPr/>
          </p:nvSpPr>
          <p:spPr>
            <a:xfrm>
              <a:off x="932434" y="1507716"/>
              <a:ext cx="106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2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45%</a:t>
              </a:r>
              <a:endParaRPr sz="1100"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452363" y="2058803"/>
              <a:ext cx="2028300" cy="9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Online transaction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it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Proactively brand corporate technology. Dramatically incubate multimedia based.</a:t>
              </a:r>
              <a:endParaRPr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266" name="Google Shape;266;p28"/>
          <p:cNvSpPr txBox="1"/>
          <p:nvPr>
            <p:ph idx="12" type="sldNum"/>
          </p:nvPr>
        </p:nvSpPr>
        <p:spPr>
          <a:xfrm>
            <a:off x="7674728" y="4715901"/>
            <a:ext cx="1269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67" name="Google Shape;267;p28"/>
          <p:cNvSpPr txBox="1"/>
          <p:nvPr>
            <p:ph idx="11" type="ftr"/>
          </p:nvPr>
        </p:nvSpPr>
        <p:spPr>
          <a:xfrm>
            <a:off x="200025" y="4715900"/>
            <a:ext cx="8013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it">
                <a:solidFill>
                  <a:schemeClr val="dk2"/>
                </a:solidFill>
              </a:rPr>
              <a:t>SAME NOTE AT DIFFERENT OCTAVES</a:t>
            </a:r>
            <a:r>
              <a:rPr lang="it">
                <a:solidFill>
                  <a:schemeClr val="dk2"/>
                </a:solidFill>
              </a:rPr>
              <a:t> - Spectre intensity change within column, but intensity levels seems to be repeating.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160025" y="614500"/>
            <a:ext cx="8784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3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HARMONICS</a:t>
            </a:r>
            <a:r>
              <a:rPr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it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SIMILAR SPECTROGRAMS</a:t>
            </a:r>
            <a:endParaRPr sz="1100"/>
          </a:p>
        </p:txBody>
      </p:sp>
      <p:sp>
        <p:nvSpPr>
          <p:cNvPr id="269" name="Google Shape;269;p28"/>
          <p:cNvSpPr txBox="1"/>
          <p:nvPr/>
        </p:nvSpPr>
        <p:spPr>
          <a:xfrm>
            <a:off x="154725" y="139275"/>
            <a:ext cx="4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ISPR - MIDTERM 1 - ASSIGNMENT 3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75" y="1291450"/>
            <a:ext cx="7335025" cy="32862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1" name="Google Shape;271;p28"/>
          <p:cNvSpPr/>
          <p:nvPr/>
        </p:nvSpPr>
        <p:spPr>
          <a:xfrm>
            <a:off x="0" y="5058775"/>
            <a:ext cx="9144000" cy="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1D6C8D"/>
      </a:accent1>
      <a:accent2>
        <a:srgbClr val="204449"/>
      </a:accent2>
      <a:accent3>
        <a:srgbClr val="4EA6DC"/>
      </a:accent3>
      <a:accent4>
        <a:srgbClr val="4775E7"/>
      </a:accent4>
      <a:accent5>
        <a:srgbClr val="262626"/>
      </a:accent5>
      <a:accent6>
        <a:srgbClr val="1A4CC8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